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8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4" r:id="rId25"/>
    <p:sldId id="295" r:id="rId26"/>
    <p:sldId id="262" r:id="rId27"/>
    <p:sldId id="296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275" r:id="rId40"/>
  </p:sldIdLst>
  <p:sldSz cx="12192000" cy="6858000"/>
  <p:notesSz cx="6858000" cy="12192000"/>
  <p:embeddedFontLst>
    <p:embeddedFont>
      <p:font typeface="MiSans" pitchFamily="34" charset="-122"/>
      <p:regular r:id="rId44"/>
    </p:embeddedFont>
    <p:embeddedFont>
      <p:font typeface="MiSans" pitchFamily="34" charset="-120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  <p:embeddedFont>
      <p:font typeface="等线" panose="02010600030101010101" charset="-122"/>
      <p:regular r:id="rId50"/>
    </p:embeddedFont>
    <p:embeddedFont>
      <p:font typeface="Consolas" panose="020B0609020204030204"/>
      <p:regular r:id="rId51"/>
      <p:bold r:id="rId52"/>
      <p:italic r:id="rId53"/>
      <p:boldItalic r:id="rId5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font" Target="fonts/font11.fntdata"/><Relationship Id="rId53" Type="http://schemas.openxmlformats.org/officeDocument/2006/relationships/font" Target="fonts/font10.fntdata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2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06-16:26:53-d29h3jcup1d2ae82kkpg.jpeg"/>
          <p:cNvPicPr>
            <a:picLocks noChangeAspect="1"/>
          </p:cNvPicPr>
          <p:nvPr/>
        </p:nvPicPr>
        <p:blipFill>
          <a:blip r:embed="rId1"/>
          <a:srcRect l="53" t="63" r="42" b="206"/>
          <a:stretch>
            <a:fillRect/>
          </a:stretch>
        </p:blipFill>
        <p:spPr>
          <a:xfrm>
            <a:off x="257810" y="978535"/>
            <a:ext cx="11252835" cy="18783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50600" y="-416560"/>
            <a:ext cx="1390650" cy="1390650"/>
          </a:xfrm>
          <a:prstGeom prst="ellipse">
            <a:avLst/>
          </a:prstGeom>
          <a:solidFill>
            <a:srgbClr val="3365D6"/>
          </a:solidFill>
        </p:spPr>
      </p:sp>
      <p:sp>
        <p:nvSpPr>
          <p:cNvPr id="4" name="Text 1"/>
          <p:cNvSpPr/>
          <p:nvPr/>
        </p:nvSpPr>
        <p:spPr>
          <a:xfrm>
            <a:off x="11150600" y="-416560"/>
            <a:ext cx="1390650" cy="1390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736455" y="4521835"/>
            <a:ext cx="3345815" cy="3345815"/>
          </a:xfrm>
          <a:prstGeom prst="ellipse">
            <a:avLst/>
          </a:prstGeom>
          <a:solidFill>
            <a:srgbClr val="3365D6"/>
          </a:solidFill>
        </p:spPr>
      </p:sp>
      <p:sp>
        <p:nvSpPr>
          <p:cNvPr id="6" name="Text 3"/>
          <p:cNvSpPr/>
          <p:nvPr/>
        </p:nvSpPr>
        <p:spPr>
          <a:xfrm>
            <a:off x="9736455" y="4521835"/>
            <a:ext cx="3345815" cy="33458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14630" y="3065780"/>
            <a:ext cx="8595995" cy="20326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3365D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RuyiSDK</a:t>
            </a:r>
            <a:r>
              <a:rPr lang="zh-CN" altLang="en-US" sz="6000" b="1" dirty="0">
                <a:solidFill>
                  <a:srgbClr val="3365D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</a:t>
            </a:r>
            <a:r>
              <a:rPr lang="zh-CN" altLang="en-US" sz="6000" b="1" dirty="0">
                <a:solidFill>
                  <a:srgbClr val="3365D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方法</a:t>
            </a:r>
            <a:endParaRPr lang="zh-CN" altLang="en-US" sz="6000" b="1" dirty="0">
              <a:solidFill>
                <a:srgbClr val="3365D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40970" y="267335"/>
            <a:ext cx="3192780" cy="75501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3365D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2025.08.20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736455" y="831215"/>
            <a:ext cx="284480" cy="8763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10" name="Text 7"/>
          <p:cNvSpPr/>
          <p:nvPr/>
        </p:nvSpPr>
        <p:spPr>
          <a:xfrm>
            <a:off x="9736455" y="831215"/>
            <a:ext cx="284480" cy="876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1630" y="5534660"/>
            <a:ext cx="2621915" cy="4292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365D6"/>
              </a:gs>
              <a:gs pos="100000">
                <a:srgbClr val="2A59B8"/>
              </a:gs>
            </a:gsLst>
            <a:lin ang="0" scaled="1"/>
          </a:gradFill>
        </p:spPr>
      </p:sp>
      <p:sp>
        <p:nvSpPr>
          <p:cNvPr id="12" name="Text 9"/>
          <p:cNvSpPr/>
          <p:nvPr/>
        </p:nvSpPr>
        <p:spPr>
          <a:xfrm>
            <a:off x="341630" y="5534660"/>
            <a:ext cx="2621915" cy="429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41630" y="5551170"/>
            <a:ext cx="2621280" cy="4298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张子彤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257810" y="2896235"/>
            <a:ext cx="11252835" cy="0"/>
          </a:xfrm>
          <a:prstGeom prst="line">
            <a:avLst/>
          </a:prstGeom>
          <a:noFill/>
          <a:ln w="28575">
            <a:solidFill>
              <a:srgbClr val="1E386B"/>
            </a:solidFill>
            <a:prstDash val="solid"/>
            <a:headEnd type="none"/>
            <a:tailEnd type="none"/>
          </a:ln>
        </p:spPr>
      </p:sp>
      <p:pic>
        <p:nvPicPr>
          <p:cNvPr id="15" name="Image 1" descr="https://test-kimi-img.moonshot.cn/pub/slides/slides_tmpl/image/25-08-06-16:26:53-d29h3jcup1d2ae82kkp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55" y="243903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管理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Ruyi 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软件包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）阅读</a:t>
            </a:r>
            <a:r>
              <a:rPr lang="zh-CN" altLang="en-US" sz="2000"/>
              <a:t>新闻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1696085" y="15900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ruyi news list --new          </a:t>
            </a:r>
            <a:r>
              <a:rPr lang="zh-CN" altLang="en-US"/>
              <a:t>看有哪些新新闻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90" y="1958340"/>
            <a:ext cx="8956040" cy="4397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管理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Ruyi 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软件包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）阅读</a:t>
            </a:r>
            <a:r>
              <a:rPr lang="zh-CN" altLang="en-US" sz="2000"/>
              <a:t>新闻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1696085" y="15900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ruyi news read                </a:t>
            </a:r>
            <a:r>
              <a:rPr lang="zh-CN" altLang="en-US"/>
              <a:t>演示阅读全部未读新闻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5" y="2045335"/>
            <a:ext cx="9271635" cy="43465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管理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Ruyi 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软件包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）列出软件</a:t>
            </a:r>
            <a:r>
              <a:rPr lang="zh-CN" altLang="en-US" sz="2000"/>
              <a:t>包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1696085" y="1590040"/>
            <a:ext cx="9529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ruyi list --name-contains &lt;</a:t>
            </a:r>
            <a:r>
              <a:rPr lang="zh-CN" altLang="en-US"/>
              <a:t>关键词</a:t>
            </a:r>
            <a:r>
              <a:rPr lang="en-US" altLang="zh-CN"/>
              <a:t>&gt;               </a:t>
            </a:r>
            <a:r>
              <a:rPr lang="zh-CN" altLang="en-US"/>
              <a:t>列出所有包含指定名称关键词的包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1958340"/>
            <a:ext cx="9622155" cy="4540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管理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Ruyi 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软件包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4</a:t>
            </a:r>
            <a:r>
              <a:rPr lang="zh-CN" altLang="en-US" sz="2000"/>
              <a:t>）安装二进制软件</a:t>
            </a:r>
            <a:r>
              <a:rPr lang="zh-CN" altLang="en-US" sz="2000"/>
              <a:t>包</a:t>
            </a:r>
            <a:endParaRPr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3922395" y="220345"/>
            <a:ext cx="952944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通常下列分区的软件包会是二进制包：</a:t>
            </a:r>
            <a:endParaRPr lang="zh-CN" altLang="en-US"/>
          </a:p>
          <a:p>
            <a:r>
              <a:rPr lang="en-US" altLang="zh-CN"/>
              <a:t>toolchain </a:t>
            </a:r>
            <a:r>
              <a:rPr lang="zh-CN" altLang="en-US"/>
              <a:t>工具链</a:t>
            </a:r>
            <a:endParaRPr lang="zh-CN" altLang="en-US"/>
          </a:p>
          <a:p>
            <a:r>
              <a:rPr lang="en-US" altLang="zh-CN"/>
              <a:t>emulator </a:t>
            </a:r>
            <a:r>
              <a:rPr lang="zh-CN" altLang="en-US"/>
              <a:t>模拟器</a:t>
            </a:r>
            <a:endParaRPr lang="zh-CN" altLang="en-US"/>
          </a:p>
          <a:p>
            <a:r>
              <a:rPr lang="en-US" altLang="zh-CN"/>
              <a:t>board-image </a:t>
            </a:r>
            <a:r>
              <a:rPr lang="zh-CN" altLang="en-US"/>
              <a:t>系统镜像</a:t>
            </a:r>
            <a:endParaRPr lang="zh-CN" altLang="en-US"/>
          </a:p>
          <a:p>
            <a:r>
              <a:rPr lang="en-US" altLang="zh-CN"/>
              <a:t>analyzer </a:t>
            </a:r>
            <a:r>
              <a:rPr lang="zh-CN" altLang="en-US"/>
              <a:t>分析工具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63650" y="1696720"/>
            <a:ext cx="1063244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b="0" i="0"/>
              <a:t>这些软件包可以使用 </a:t>
            </a:r>
            <a:r>
              <a:rPr lang="zh-CN" altLang="en-US" sz="1800" b="0" i="0"/>
              <a:t>install</a:t>
            </a:r>
            <a:r>
              <a:rPr lang="zh-CN" altLang="en-US" b="0" i="0"/>
              <a:t> 命令安装，如安装 GNU 上游 gcc 工具链：</a:t>
            </a:r>
            <a:endParaRPr lang="zh-CN" altLang="en-US" b="0" i="0"/>
          </a:p>
          <a:p>
            <a:pPr marL="0" indent="0"/>
            <a:r>
              <a:rPr lang="en-US" altLang="zh-CN" b="0" i="0"/>
              <a:t>ruyi install gnu-upstream</a:t>
            </a:r>
            <a:endParaRPr lang="en-US" altLang="zh-CN" b="0" i="0"/>
          </a:p>
          <a:p>
            <a:pPr marL="0" indent="0"/>
            <a:r>
              <a:rPr lang="en-US" altLang="zh-CN" b="0" i="0"/>
              <a:t>ruyi install toolchain/gnu-upstream</a:t>
            </a:r>
            <a:endParaRPr lang="en-US" altLang="zh-CN" b="0" i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5" y="2535555"/>
            <a:ext cx="9346565" cy="41738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管理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Ruyi 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软件包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）安装源码</a:t>
            </a:r>
            <a:r>
              <a:rPr lang="zh-CN" altLang="en-US" sz="2000"/>
              <a:t>包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640205" y="1590040"/>
            <a:ext cx="805688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2000" b="0" i="0"/>
              <a:t>源码包可以使用</a:t>
            </a:r>
            <a:r>
              <a:rPr lang="en-US" altLang="zh-CN" sz="2000" b="0" i="0"/>
              <a:t> extract </a:t>
            </a:r>
            <a:r>
              <a:rPr lang="zh-CN" altLang="en-US" sz="2000" b="0" i="0"/>
              <a:t>命令下载一个源码包并解包到当前目录</a:t>
            </a:r>
            <a:endParaRPr lang="zh-CN" altLang="en-US" sz="2000" b="0" i="0"/>
          </a:p>
          <a:p>
            <a:pPr marL="0" indent="0"/>
            <a:r>
              <a:rPr lang="zh-CN" altLang="en-US" sz="2000" b="0" i="0"/>
              <a:t>ruyi extract ruyisdk-demo</a:t>
            </a:r>
            <a:endParaRPr lang="zh-CN" altLang="en-US" sz="2000" b="0" i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05" y="2571115"/>
            <a:ext cx="9563100" cy="2479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）虚拟环境</a:t>
            </a:r>
            <a:r>
              <a:rPr lang="zh-CN" altLang="en-US" sz="2000"/>
              <a:t>配置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640205" y="1590040"/>
            <a:ext cx="805688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2000" b="0" i="0"/>
              <a:t>Ruyi </a:t>
            </a:r>
            <a:r>
              <a:rPr lang="zh-CN" altLang="en-US" sz="2000" b="0" i="0"/>
              <a:t>软件源中已经提供了一些预置的配置且无需安装，这些配置可以使用</a:t>
            </a:r>
            <a:r>
              <a:rPr lang="en-US" altLang="zh-CN" sz="2000" b="0" i="0"/>
              <a:t> ruyi list profiles </a:t>
            </a:r>
            <a:r>
              <a:rPr lang="zh-CN" altLang="en-US" sz="2000" b="0" i="0"/>
              <a:t>命令列出：</a:t>
            </a:r>
            <a:endParaRPr lang="zh-CN" altLang="en-US" sz="2000" b="0" i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" y="2345055"/>
            <a:ext cx="8554085" cy="44907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）虚拟环境</a:t>
            </a:r>
            <a:r>
              <a:rPr lang="zh-CN" altLang="en-US" sz="2000"/>
              <a:t>集成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640205" y="1655127"/>
            <a:ext cx="5080000" cy="70675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首先安装本示例所需的软件包：</a:t>
            </a:r>
            <a:endParaRPr lang="en-US" altLang="zh-CN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ruyi install gnu-upstream</a:t>
            </a:r>
            <a:endParaRPr lang="en-US" altLang="zh-CN" sz="2000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05" y="2513330"/>
            <a:ext cx="8284210" cy="1221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）虚拟环境</a:t>
            </a:r>
            <a:r>
              <a:rPr lang="zh-CN" altLang="en-US" sz="2000"/>
              <a:t>集成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640205" y="1671320"/>
            <a:ext cx="675449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建立虚拟环境：</a:t>
            </a:r>
            <a:endParaRPr lang="en-US" altLang="zh-CN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ruyi venv -t gnu-upstream generic ./riscv64-venv</a:t>
            </a:r>
            <a:endParaRPr lang="en-US" altLang="zh-CN" sz="2000"/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05" y="2663825"/>
            <a:ext cx="8339455" cy="308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）虚拟环境</a:t>
            </a:r>
            <a:r>
              <a:rPr lang="zh-CN" altLang="en-US" sz="2000"/>
              <a:t>集成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640205" y="1671320"/>
            <a:ext cx="675449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在虚拟环境目录可以看到编译环境相关的文件：</a:t>
            </a:r>
            <a:endParaRPr lang="zh-CN" altLang="en-US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ls ./riscv64-venv/</a:t>
            </a:r>
            <a:endParaRPr lang="en-US" altLang="zh-CN" sz="2000"/>
          </a:p>
        </p:txBody>
      </p:sp>
      <p:pic>
        <p:nvPicPr>
          <p:cNvPr id="1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05" y="2546350"/>
            <a:ext cx="6174740" cy="262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）虚拟环境</a:t>
            </a:r>
            <a:r>
              <a:rPr lang="zh-CN" altLang="en-US" sz="2000"/>
              <a:t>集成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640205" y="1671320"/>
            <a:ext cx="675449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在</a:t>
            </a:r>
            <a:r>
              <a:rPr lang="en-US" altLang="en-US" sz="2000"/>
              <a:t> </a:t>
            </a:r>
            <a:r>
              <a:rPr lang="en-US" altLang="zh-CN" sz="2000"/>
              <a:t>bin</a:t>
            </a:r>
            <a:r>
              <a:rPr lang="en-US" altLang="en-US" sz="2000"/>
              <a:t> </a:t>
            </a:r>
            <a:r>
              <a:rPr lang="zh-CN" altLang="en-US" sz="2000"/>
              <a:t>目录下可以查看到可用的工具链二进制：</a:t>
            </a:r>
            <a:endParaRPr lang="zh-CN" altLang="en-US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ls ./riscv64-venv/bin/</a:t>
            </a:r>
            <a:endParaRPr lang="en-US" altLang="zh-CN" sz="2000"/>
          </a:p>
        </p:txBody>
      </p:sp>
      <p:pic>
        <p:nvPicPr>
          <p:cNvPr id="1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05" y="2546350"/>
            <a:ext cx="435991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7940" y="5430520"/>
            <a:ext cx="12247880" cy="1427480"/>
          </a:xfrm>
          <a:prstGeom prst="rect">
            <a:avLst/>
          </a:prstGeom>
          <a:solidFill>
            <a:srgbClr val="4874CB">
              <a:alpha val="10196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27940" y="5430520"/>
            <a:ext cx="12247880" cy="14274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1510" y="2199640"/>
            <a:ext cx="2503170" cy="250317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1510" y="2199640"/>
            <a:ext cx="2503170" cy="25031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8-06-16:26:53-d29h3jcup1d2ae82kkq0.png"/>
          <p:cNvPicPr>
            <a:picLocks noChangeAspect="1"/>
          </p:cNvPicPr>
          <p:nvPr/>
        </p:nvPicPr>
        <p:blipFill>
          <a:blip r:embed="rId1">
            <a:alphaModFix amt="17000"/>
          </a:blip>
          <a:stretch>
            <a:fillRect/>
          </a:stretch>
        </p:blipFill>
        <p:spPr>
          <a:xfrm rot="16200000">
            <a:off x="2115820" y="1487805"/>
            <a:ext cx="882650" cy="39865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61720" y="2875915"/>
            <a:ext cx="2174240" cy="9759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pic>
        <p:nvPicPr>
          <p:cNvPr id="8" name="Image 1" descr="https://test-kimi-img.moonshot.cn/pub/slides/slides_tmpl/image/25-08-06-16:26:53-d29h3jcup1d2ae82kk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3648075"/>
            <a:ext cx="1902460" cy="461645"/>
          </a:xfrm>
          <a:prstGeom prst="rect">
            <a:avLst/>
          </a:prstGeom>
        </p:spPr>
      </p:pic>
      <p:pic>
        <p:nvPicPr>
          <p:cNvPr id="9" name="Image 2" descr="https://test-kimi-img.moonshot.cn/pub/slides/slides_tmpl/image/25-08-06-16:26:53-d29h3jcup1d2ae82kk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190" y="2759075"/>
            <a:ext cx="511810" cy="28067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-586740" y="5541645"/>
            <a:ext cx="2335530" cy="2335530"/>
          </a:xfrm>
          <a:prstGeom prst="ellipse">
            <a:avLst/>
          </a:prstGeom>
          <a:solidFill>
            <a:srgbClr val="3365D6">
              <a:alpha val="50196"/>
            </a:srgbClr>
          </a:solidFill>
        </p:spPr>
      </p:sp>
      <p:sp>
        <p:nvSpPr>
          <p:cNvPr id="11" name="Text 6"/>
          <p:cNvSpPr/>
          <p:nvPr/>
        </p:nvSpPr>
        <p:spPr>
          <a:xfrm>
            <a:off x="-586740" y="5541645"/>
            <a:ext cx="2335530" cy="2335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3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5400" y="5139055"/>
            <a:ext cx="628015" cy="182880"/>
          </a:xfrm>
          <a:prstGeom prst="rect">
            <a:avLst/>
          </a:prstGeom>
        </p:spPr>
      </p:pic>
      <p:sp>
        <p:nvSpPr>
          <p:cNvPr id="13" name="Shape 7"/>
          <p:cNvSpPr/>
          <p:nvPr>
            <p:custDataLst>
              <p:tags r:id="rId5"/>
            </p:custDataLst>
          </p:nvPr>
        </p:nvSpPr>
        <p:spPr>
          <a:xfrm>
            <a:off x="4980305" y="231775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2A59B8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5067935" y="1088390"/>
            <a:ext cx="763905" cy="763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9"/>
          <p:cNvSpPr/>
          <p:nvPr>
            <p:custDataLst>
              <p:tags r:id="rId6"/>
            </p:custDataLst>
          </p:nvPr>
        </p:nvSpPr>
        <p:spPr>
          <a:xfrm>
            <a:off x="5033935" y="2435039"/>
            <a:ext cx="65620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874C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0"/>
          <p:cNvSpPr/>
          <p:nvPr>
            <p:custDataLst>
              <p:tags r:id="rId7"/>
            </p:custDataLst>
          </p:nvPr>
        </p:nvSpPr>
        <p:spPr>
          <a:xfrm>
            <a:off x="5896610" y="2469515"/>
            <a:ext cx="594804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Ruyi</a:t>
            </a:r>
            <a:r>
              <a:rPr lang="zh-CN" altLang="en-US" sz="2400" b="1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包管理</a:t>
            </a:r>
            <a:r>
              <a:rPr lang="zh-CN" altLang="en-US" sz="2400" b="1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器</a:t>
            </a:r>
            <a:endParaRPr lang="zh-CN" altLang="en-US" sz="2400" b="1" dirty="0">
              <a:solidFill>
                <a:srgbClr val="2B2F3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Shape 11"/>
          <p:cNvSpPr/>
          <p:nvPr>
            <p:custDataLst>
              <p:tags r:id="rId8"/>
            </p:custDataLst>
          </p:nvPr>
        </p:nvSpPr>
        <p:spPr>
          <a:xfrm>
            <a:off x="5003165" y="3183890"/>
            <a:ext cx="6228080" cy="7620"/>
          </a:xfrm>
          <a:prstGeom prst="line">
            <a:avLst/>
          </a:prstGeom>
          <a:noFill/>
          <a:ln w="19050">
            <a:solidFill>
              <a:srgbClr val="3365D6"/>
            </a:solidFill>
            <a:prstDash val="solid"/>
            <a:headEnd type="none"/>
            <a:tailEnd type="none"/>
          </a:ln>
        </p:spPr>
      </p:sp>
      <p:sp>
        <p:nvSpPr>
          <p:cNvPr id="18" name="Shape 12"/>
          <p:cNvSpPr/>
          <p:nvPr>
            <p:custDataLst>
              <p:tags r:id="rId9"/>
            </p:custDataLst>
          </p:nvPr>
        </p:nvSpPr>
        <p:spPr>
          <a:xfrm>
            <a:off x="4980305" y="338328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2A59B8"/>
            </a:solidFill>
            <a:prstDash val="solid"/>
          </a:ln>
        </p:spPr>
      </p:sp>
      <p:sp>
        <p:nvSpPr>
          <p:cNvPr id="19" name="Text 13"/>
          <p:cNvSpPr/>
          <p:nvPr/>
        </p:nvSpPr>
        <p:spPr>
          <a:xfrm>
            <a:off x="5067935" y="2153920"/>
            <a:ext cx="763905" cy="763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4"/>
          <p:cNvSpPr/>
          <p:nvPr>
            <p:custDataLst>
              <p:tags r:id="rId10"/>
            </p:custDataLst>
          </p:nvPr>
        </p:nvSpPr>
        <p:spPr>
          <a:xfrm>
            <a:off x="5033935" y="3500569"/>
            <a:ext cx="65620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874C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5"/>
          <p:cNvSpPr/>
          <p:nvPr>
            <p:custDataLst>
              <p:tags r:id="rId11"/>
            </p:custDataLst>
          </p:nvPr>
        </p:nvSpPr>
        <p:spPr>
          <a:xfrm>
            <a:off x="5896610" y="3535045"/>
            <a:ext cx="594804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algn="just">
              <a:lnSpc>
                <a:spcPct val="100000"/>
              </a:lnSpc>
              <a:buClrTx/>
              <a:buSzTx/>
              <a:buFontTx/>
              <a:buNone/>
            </a:pPr>
            <a:r>
              <a:rPr lang="en-US" sz="2400" b="1" dirty="0">
                <a:solidFill>
                  <a:srgbClr val="2B2F3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RuyiSDK IDE</a:t>
            </a:r>
            <a:endParaRPr lang="en-US" sz="2400" b="1" dirty="0">
              <a:solidFill>
                <a:srgbClr val="2B2F3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8" name="Shape 32"/>
          <p:cNvSpPr/>
          <p:nvPr/>
        </p:nvSpPr>
        <p:spPr>
          <a:xfrm>
            <a:off x="11150600" y="-416560"/>
            <a:ext cx="1390650" cy="1390650"/>
          </a:xfrm>
          <a:prstGeom prst="ellipse">
            <a:avLst/>
          </a:prstGeom>
          <a:solidFill>
            <a:srgbClr val="3365D6"/>
          </a:solidFill>
        </p:spPr>
      </p:sp>
      <p:sp>
        <p:nvSpPr>
          <p:cNvPr id="39" name="Text 33"/>
          <p:cNvSpPr/>
          <p:nvPr/>
        </p:nvSpPr>
        <p:spPr>
          <a:xfrm>
            <a:off x="11150600" y="-416560"/>
            <a:ext cx="1390650" cy="1390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）虚拟环境</a:t>
            </a:r>
            <a:r>
              <a:rPr lang="zh-CN" altLang="en-US" sz="2000"/>
              <a:t>集成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640205" y="1671320"/>
            <a:ext cx="675449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获取</a:t>
            </a:r>
            <a:r>
              <a:rPr lang="en-US" altLang="zh-CN" sz="2000"/>
              <a:t> ruyisdk-demo </a:t>
            </a:r>
            <a:r>
              <a:rPr lang="zh-CN" altLang="en-US" sz="2000"/>
              <a:t>源码：</a:t>
            </a:r>
            <a:endParaRPr lang="zh-CN" altLang="en-US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ruyi extract ruyisdk-demo</a:t>
            </a:r>
            <a:endParaRPr lang="en-US" altLang="zh-CN" sz="2000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0" y="2637790"/>
            <a:ext cx="8343900" cy="250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）虚拟环境</a:t>
            </a:r>
            <a:r>
              <a:rPr lang="zh-CN" altLang="en-US" sz="2000"/>
              <a:t>集成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640205" y="1671320"/>
            <a:ext cx="675449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激活构建环境：</a:t>
            </a:r>
            <a:endParaRPr lang="zh-CN" altLang="en-US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source ./riscv64-venv/bin/ruyi-activate</a:t>
            </a:r>
            <a:endParaRPr lang="en-US" altLang="zh-CN" sz="2000"/>
          </a:p>
        </p:txBody>
      </p:sp>
      <p:pic>
        <p:nvPicPr>
          <p:cNvPr id="1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05" y="2645410"/>
            <a:ext cx="8315325" cy="594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）虚拟环境</a:t>
            </a:r>
            <a:r>
              <a:rPr lang="zh-CN" altLang="en-US" sz="2000"/>
              <a:t>集成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640205" y="1671320"/>
            <a:ext cx="675449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构建</a:t>
            </a:r>
            <a:r>
              <a:rPr lang="en-US" altLang="zh-CN" sz="2000"/>
              <a:t> ruyisdk-demo</a:t>
            </a:r>
            <a:r>
              <a:rPr lang="zh-CN" altLang="en-US" sz="2000"/>
              <a:t>：</a:t>
            </a:r>
            <a:endParaRPr lang="zh-CN" altLang="en-US" sz="2000"/>
          </a:p>
        </p:txBody>
      </p:sp>
      <p:pic>
        <p:nvPicPr>
          <p:cNvPr id="1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05" y="2350770"/>
            <a:ext cx="802068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）虚拟环境</a:t>
            </a:r>
            <a:r>
              <a:rPr lang="zh-CN" altLang="en-US" sz="2000"/>
              <a:t>集成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640205" y="1671320"/>
            <a:ext cx="675449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在完成虚拟环境的使用后，退出编译环境，一切都将被还原到进入以前的状态：</a:t>
            </a:r>
            <a:endParaRPr lang="zh-CN" altLang="en-US" sz="2000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05" y="2670175"/>
            <a:ext cx="8477250" cy="505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7940" y="5430520"/>
            <a:ext cx="12247880" cy="1427480"/>
          </a:xfrm>
          <a:prstGeom prst="rect">
            <a:avLst/>
          </a:prstGeom>
          <a:solidFill>
            <a:srgbClr val="FAFAFA">
              <a:alpha val="12941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27940" y="5430520"/>
            <a:ext cx="12247880" cy="14274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DAE3F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RuyiSDK IDE</a:t>
            </a:r>
            <a:endParaRPr lang="en-US" sz="5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8" name="Image 0" descr="https://test-kimi-img.moonshot.cn/pub/slides/slides_tmpl/image/25-08-06-16:26:53-d29h3jcup1d2ae82kkr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45" y="1575435"/>
            <a:ext cx="579120" cy="658495"/>
          </a:xfrm>
          <a:prstGeom prst="rect">
            <a:avLst/>
          </a:prstGeom>
        </p:spPr>
      </p:pic>
      <p:pic>
        <p:nvPicPr>
          <p:cNvPr id="9" name="Image 1" descr="https://test-kimi-img.moonshot.cn/pub/slides/slides_tmpl/image/25-08-06-16:26:53-d29h3jcup1d2ae82kkr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46955" y="2600325"/>
            <a:ext cx="579120" cy="6584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RuyiSDK IDE</a:t>
            </a:r>
            <a:endParaRPr lang="en-US" altLang="zh-CN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altLang="zh-CN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969010" y="1078230"/>
            <a:ext cx="9617075" cy="48926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/>
              <a:t>方式：在</a:t>
            </a:r>
            <a:r>
              <a:rPr lang="en-US" altLang="zh-CN" sz="2400"/>
              <a:t> Windows+WSL </a:t>
            </a:r>
            <a:r>
              <a:rPr lang="zh-CN" altLang="en-US" sz="2400"/>
              <a:t>上运行</a:t>
            </a:r>
            <a:r>
              <a:rPr lang="en-US" altLang="zh-CN" sz="2400"/>
              <a:t> RuyiSDK IDE</a:t>
            </a:r>
            <a:r>
              <a:rPr lang="zh-CN" altLang="en-US" sz="2400"/>
              <a:t>，在</a:t>
            </a:r>
            <a:r>
              <a:rPr lang="en-US" altLang="zh-CN" sz="2400"/>
              <a:t> QEMU RISC-V </a:t>
            </a:r>
            <a:r>
              <a:rPr lang="zh-CN" altLang="en-US" sz="2400"/>
              <a:t>客体实际执行</a:t>
            </a:r>
            <a:r>
              <a:rPr lang="en-US" altLang="zh-CN" sz="2400"/>
              <a:t> ruyi</a:t>
            </a:r>
            <a:r>
              <a:rPr lang="zh-CN" altLang="en-US" sz="2400"/>
              <a:t>。</a:t>
            </a:r>
            <a:endParaRPr lang="zh-CN" altLang="en-US" sz="24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/>
              <a:t>步骤：</a:t>
            </a:r>
            <a:endParaRPr lang="zh-CN" altLang="en-US" sz="24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</a:t>
            </a:r>
            <a:r>
              <a:rPr lang="en-US" altLang="zh-CN" sz="2400"/>
              <a:t>QEMU </a:t>
            </a:r>
            <a:r>
              <a:rPr lang="zh-CN" altLang="en-US" sz="2400"/>
              <a:t>启动时加</a:t>
            </a:r>
            <a:r>
              <a:rPr lang="en-US" altLang="zh-CN" sz="2400"/>
              <a:t> hostfwd=tcp::2222-:22 </a:t>
            </a:r>
            <a:r>
              <a:rPr lang="zh-CN" altLang="en-US" sz="2400"/>
              <a:t>并在客体启用</a:t>
            </a:r>
            <a:r>
              <a:rPr lang="en-US" altLang="zh-CN" sz="2400"/>
              <a:t> openssh-server</a:t>
            </a:r>
            <a:endParaRPr lang="en-US" altLang="zh-CN" sz="24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</a:t>
            </a:r>
            <a:r>
              <a:rPr lang="en-US" altLang="zh-CN" sz="2400"/>
              <a:t>WSL </a:t>
            </a:r>
            <a:r>
              <a:rPr lang="zh-CN" altLang="en-US" sz="2400"/>
              <a:t>里安装</a:t>
            </a:r>
            <a:r>
              <a:rPr lang="en-US" altLang="zh-CN" sz="2400"/>
              <a:t> IDE </a:t>
            </a:r>
            <a:r>
              <a:rPr lang="zh-CN" altLang="en-US" sz="2400"/>
              <a:t>依赖（含</a:t>
            </a:r>
            <a:r>
              <a:rPr lang="en-US" altLang="zh-CN" sz="2400"/>
              <a:t> WebKitGTK</a:t>
            </a:r>
            <a:r>
              <a:rPr lang="zh-CN" altLang="en-US" sz="2400"/>
              <a:t>）、将</a:t>
            </a:r>
            <a:r>
              <a:rPr lang="en-US" altLang="zh-CN" sz="2400"/>
              <a:t> IDE </a:t>
            </a:r>
            <a:r>
              <a:rPr lang="zh-CN" altLang="en-US" sz="2400"/>
              <a:t>解到</a:t>
            </a:r>
            <a:r>
              <a:rPr lang="en-US" altLang="zh-CN" sz="2400"/>
              <a:t> /opt/ruyisdk</a:t>
            </a:r>
            <a:r>
              <a:rPr lang="zh-CN" altLang="en-US" sz="2400"/>
              <a:t>，把插件</a:t>
            </a:r>
            <a:r>
              <a:rPr lang="en-US" altLang="zh-CN" sz="2400"/>
              <a:t> zip </a:t>
            </a:r>
            <a:r>
              <a:rPr lang="zh-CN" altLang="en-US" sz="2400"/>
              <a:t>解到</a:t>
            </a:r>
            <a:r>
              <a:rPr lang="en-US" altLang="zh-CN" sz="2400"/>
              <a:t> dropins/</a:t>
            </a:r>
            <a:endParaRPr lang="en-US" altLang="zh-CN" sz="24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）在</a:t>
            </a:r>
            <a:r>
              <a:rPr lang="en-US" altLang="zh-CN" sz="2400"/>
              <a:t> WSL </a:t>
            </a:r>
            <a:r>
              <a:rPr lang="zh-CN" altLang="en-US" sz="2400"/>
              <a:t>生成</a:t>
            </a:r>
            <a:r>
              <a:rPr lang="en-US" altLang="zh-CN" sz="2400"/>
              <a:t> SSH </a:t>
            </a:r>
            <a:r>
              <a:rPr lang="zh-CN" altLang="en-US" sz="2400"/>
              <a:t>免密并写</a:t>
            </a:r>
            <a:r>
              <a:rPr lang="en-US" altLang="zh-CN" sz="2400"/>
              <a:t> ~/.ssh/config</a:t>
            </a:r>
            <a:r>
              <a:rPr lang="zh-CN" altLang="en-US" sz="2400"/>
              <a:t>（别名如</a:t>
            </a:r>
            <a:r>
              <a:rPr lang="en-US" altLang="zh-CN" sz="2400"/>
              <a:t> riscv-qemu </a:t>
            </a:r>
            <a:r>
              <a:rPr lang="zh-CN" altLang="en-US" sz="2400"/>
              <a:t>指向</a:t>
            </a:r>
            <a:r>
              <a:rPr lang="en-US" altLang="zh-CN" sz="2400"/>
              <a:t> 127.0.0.1:2222</a:t>
            </a:r>
            <a:r>
              <a:rPr lang="zh-CN" altLang="en-US" sz="2400"/>
              <a:t>），创建</a:t>
            </a:r>
            <a:r>
              <a:rPr lang="en-US" altLang="zh-CN" sz="2400"/>
              <a:t> /usr/local/bin/ruyi </a:t>
            </a:r>
            <a:r>
              <a:rPr lang="zh-CN" altLang="en-US" sz="2400"/>
              <a:t>代理脚本把所有</a:t>
            </a:r>
            <a:r>
              <a:rPr lang="en-US" altLang="zh-CN" sz="2400"/>
              <a:t> ruyi </a:t>
            </a:r>
            <a:r>
              <a:rPr lang="zh-CN" altLang="en-US" sz="2400"/>
              <a:t>调用通过</a:t>
            </a:r>
            <a:r>
              <a:rPr lang="en-US" altLang="zh-CN" sz="2400"/>
              <a:t> SSH </a:t>
            </a:r>
            <a:r>
              <a:rPr lang="zh-CN" altLang="en-US" sz="2400"/>
              <a:t>转发到客体（</a:t>
            </a:r>
            <a:r>
              <a:rPr lang="en-US" altLang="zh-CN" sz="2400"/>
              <a:t>--version </a:t>
            </a:r>
            <a:r>
              <a:rPr lang="zh-CN" altLang="en-US" sz="2400"/>
              <a:t>仅回一行）</a:t>
            </a:r>
            <a:endParaRPr lang="zh-CN" altLang="en-US" sz="24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/>
              <a:t>（</a:t>
            </a:r>
            <a:r>
              <a:rPr lang="en-US" altLang="zh-CN" sz="2400"/>
              <a:t>4</a:t>
            </a:r>
            <a:r>
              <a:rPr lang="zh-CN" altLang="en-US" sz="2400"/>
              <a:t>）用</a:t>
            </a:r>
            <a:r>
              <a:rPr lang="en-US" altLang="zh-CN" sz="2400"/>
              <a:t> -clean </a:t>
            </a:r>
            <a:r>
              <a:rPr lang="zh-CN" altLang="en-US" sz="2400"/>
              <a:t>启动</a:t>
            </a:r>
            <a:r>
              <a:rPr lang="en-US" altLang="zh-CN" sz="2400"/>
              <a:t> IDE</a:t>
            </a:r>
            <a:r>
              <a:rPr lang="zh-CN" altLang="en-US" sz="2400"/>
              <a:t>，在</a:t>
            </a:r>
            <a:r>
              <a:rPr lang="en-US" altLang="zh-CN" sz="2400"/>
              <a:t> Preferences </a:t>
            </a:r>
            <a:r>
              <a:rPr lang="en-US" altLang="en-US" sz="2400"/>
              <a:t>→</a:t>
            </a:r>
            <a:r>
              <a:rPr lang="en-US" altLang="zh-CN" sz="2400"/>
              <a:t> RuyiSDK </a:t>
            </a:r>
            <a:r>
              <a:rPr lang="en-US" altLang="en-US" sz="2400"/>
              <a:t>→</a:t>
            </a:r>
            <a:r>
              <a:rPr lang="en-US" altLang="zh-CN" sz="2400"/>
              <a:t> Ruyi Config </a:t>
            </a:r>
            <a:r>
              <a:rPr lang="zh-CN" altLang="en-US" sz="2400"/>
              <a:t>指定</a:t>
            </a:r>
            <a:r>
              <a:rPr lang="en-US" altLang="zh-CN" sz="2400"/>
              <a:t> /usr/local/bin/ruyi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en-US" altLang="zh-CN" sz="2000"/>
              <a:t> QEMU</a:t>
            </a:r>
            <a:r>
              <a:rPr lang="zh-CN" altLang="en-US" sz="2000"/>
              <a:t>侧准备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640205" y="1671320"/>
            <a:ext cx="675449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QEMU </a:t>
            </a:r>
            <a:r>
              <a:rPr lang="zh-CN" altLang="en-US" sz="2000"/>
              <a:t>启动命令包含</a:t>
            </a:r>
            <a:r>
              <a:rPr lang="en-US" altLang="zh-CN" sz="2000"/>
              <a:t>SSH </a:t>
            </a:r>
            <a:r>
              <a:rPr lang="zh-CN" altLang="en-US" sz="2000"/>
              <a:t>端口转发（把</a:t>
            </a:r>
            <a:r>
              <a:rPr lang="en-US" altLang="zh-CN" sz="2000"/>
              <a:t> 2222 </a:t>
            </a:r>
            <a:r>
              <a:rPr lang="zh-CN" altLang="en-US" sz="2000"/>
              <a:t>转发到客体</a:t>
            </a:r>
            <a:r>
              <a:rPr lang="en-US" altLang="zh-CN" sz="2000"/>
              <a:t> 22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pic>
        <p:nvPicPr>
          <p:cNvPr id="23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05" y="2410460"/>
            <a:ext cx="7858125" cy="2038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</a:t>
            </a:r>
            <a:r>
              <a:rPr lang="en-US" altLang="zh-CN" sz="2000"/>
              <a:t> QEMU</a:t>
            </a:r>
            <a:r>
              <a:rPr lang="zh-CN" altLang="en-US" sz="2000"/>
              <a:t>侧准备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640205" y="1671320"/>
            <a:ext cx="6754495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进入</a:t>
            </a:r>
            <a:r>
              <a:rPr lang="en-US" altLang="zh-CN" sz="2000"/>
              <a:t>RISC-V</a:t>
            </a:r>
            <a:r>
              <a:rPr lang="zh-CN" altLang="en-US" sz="2000"/>
              <a:t>客体后，开启</a:t>
            </a:r>
            <a:r>
              <a:rPr lang="en-US" altLang="zh-CN" sz="2000"/>
              <a:t> SSH </a:t>
            </a:r>
            <a:r>
              <a:rPr lang="zh-CN" altLang="en-US" sz="2000"/>
              <a:t>服务</a:t>
            </a:r>
            <a:endParaRPr lang="zh-CN" altLang="en-US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sudo apt update</a:t>
            </a:r>
            <a:endParaRPr lang="en-US" altLang="zh-CN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sudo apt install -y openssh-server</a:t>
            </a:r>
            <a:endParaRPr lang="en-US" altLang="zh-CN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sudo systemctl enable --now ssh</a:t>
            </a:r>
            <a:endParaRPr lang="en-US" altLang="zh-CN" sz="2000"/>
          </a:p>
        </p:txBody>
      </p:sp>
      <p:pic>
        <p:nvPicPr>
          <p:cNvPr id="25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55" y="3082290"/>
            <a:ext cx="760031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</a:t>
            </a:r>
            <a:r>
              <a:rPr lang="en-US" altLang="zh-CN" sz="2000"/>
              <a:t> </a:t>
            </a:r>
            <a:r>
              <a:rPr lang="zh-CN" altLang="en-US" sz="2000"/>
              <a:t>在</a:t>
            </a:r>
            <a:r>
              <a:rPr lang="en-US" altLang="zh-CN" sz="2000"/>
              <a:t> WSL </a:t>
            </a:r>
            <a:r>
              <a:rPr lang="zh-CN" altLang="en-US" sz="2000"/>
              <a:t>安装</a:t>
            </a:r>
            <a:r>
              <a:rPr lang="en-US" altLang="zh-CN" sz="2000"/>
              <a:t> RuyiSDK IDE</a:t>
            </a:r>
            <a:r>
              <a:rPr lang="zh-CN" altLang="en-US" sz="2000"/>
              <a:t>（</a:t>
            </a:r>
            <a:r>
              <a:rPr lang="en-US" altLang="zh-CN" sz="2000"/>
              <a:t>x86_64</a:t>
            </a:r>
            <a:r>
              <a:rPr lang="zh-CN" altLang="en-US" sz="2000"/>
              <a:t>）与依赖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820545" y="1586865"/>
            <a:ext cx="6754495" cy="183642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安装依赖</a:t>
            </a:r>
            <a:endParaRPr lang="zh-CN" altLang="en-US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sudo apt update</a:t>
            </a:r>
            <a:endParaRPr lang="en-US" altLang="zh-CN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ym typeface="+mn-ea"/>
              </a:rPr>
              <a:t>sudo apt install -y libwebkit2gtk-4.1-0 || sudo apt install -y libwebkit2gtk-4.0-37</a:t>
            </a:r>
            <a:endParaRPr lang="en-US" altLang="zh-CN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000"/>
              <a:t>sudo apt install -y libgtk-3-0 libcanberra-gtk3-module libnss3 libxss1 fonts-noto-cjk</a:t>
            </a:r>
            <a:endParaRPr lang="en-US" altLang="zh-CN" sz="20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en-US" altLang="zh-CN" sz="2000"/>
          </a:p>
        </p:txBody>
      </p:sp>
      <p:pic>
        <p:nvPicPr>
          <p:cNvPr id="26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10" y="3609340"/>
            <a:ext cx="7087235" cy="54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95" y="4173855"/>
            <a:ext cx="7080250" cy="259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</a:t>
            </a:r>
            <a:r>
              <a:rPr lang="en-US" altLang="zh-CN" sz="2000"/>
              <a:t> </a:t>
            </a:r>
            <a:r>
              <a:rPr lang="zh-CN" altLang="en-US" sz="2000"/>
              <a:t>在</a:t>
            </a:r>
            <a:r>
              <a:rPr lang="en-US" altLang="zh-CN" sz="2000"/>
              <a:t> WSL </a:t>
            </a:r>
            <a:r>
              <a:rPr lang="zh-CN" altLang="en-US" sz="2000"/>
              <a:t>安装</a:t>
            </a:r>
            <a:r>
              <a:rPr lang="en-US" altLang="zh-CN" sz="2000"/>
              <a:t> RuyiSDK IDE</a:t>
            </a:r>
            <a:r>
              <a:rPr lang="zh-CN" altLang="en-US" sz="2000"/>
              <a:t>（</a:t>
            </a:r>
            <a:r>
              <a:rPr lang="en-US" altLang="zh-CN" sz="2000"/>
              <a:t>x86_64</a:t>
            </a:r>
            <a:r>
              <a:rPr lang="zh-CN" altLang="en-US" sz="2000"/>
              <a:t>）与依赖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820545" y="1586865"/>
            <a:ext cx="6754495" cy="40894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下载并安装</a:t>
            </a:r>
            <a:r>
              <a:rPr lang="en-US" altLang="zh-CN" sz="2000"/>
              <a:t> IDE </a:t>
            </a:r>
            <a:r>
              <a:rPr lang="zh-CN" altLang="en-US" sz="2000"/>
              <a:t>到</a:t>
            </a:r>
            <a:r>
              <a:rPr lang="en-US" altLang="zh-CN" sz="2000"/>
              <a:t> /opt/ruyisdk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1820545" y="2030095"/>
            <a:ext cx="6096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# </a:t>
            </a:r>
            <a:r>
              <a:rPr lang="zh-CN" altLang="en-US"/>
              <a:t>下载</a:t>
            </a:r>
            <a:endParaRPr lang="zh-CN" altLang="en-US"/>
          </a:p>
          <a:p>
            <a:r>
              <a:rPr lang="en-US" altLang="zh-CN"/>
              <a:t>mkdir -p ~/Downloads &amp;&amp; cd ~/Downloads</a:t>
            </a:r>
            <a:endParaRPr lang="en-US" altLang="zh-CN"/>
          </a:p>
          <a:p>
            <a:r>
              <a:rPr lang="en-US" altLang="zh-CN"/>
              <a:t>VER=0.0.3</a:t>
            </a:r>
            <a:endParaRPr lang="en-US" altLang="zh-CN"/>
          </a:p>
          <a:p>
            <a:r>
              <a:rPr lang="en-US" altLang="zh-CN"/>
              <a:t>ARCH=$(uname -m)</a:t>
            </a:r>
            <a:endParaRPr lang="en-US" altLang="zh-CN"/>
          </a:p>
          <a:p>
            <a:r>
              <a:rPr lang="en-US" altLang="zh-CN"/>
              <a:t>PKG="ruyisdk-$VER-linux.gtk.$ARCH.tar.gz"</a:t>
            </a:r>
            <a:endParaRPr lang="en-US" altLang="zh-CN"/>
          </a:p>
          <a:p>
            <a:r>
              <a:rPr lang="en-US" altLang="zh-CN"/>
              <a:t>URL1="https://fast-mirror.isrc.ac.cn/ruyisdk/ide/$VER/$PKG"</a:t>
            </a:r>
            <a:endParaRPr lang="en-US" altLang="zh-CN"/>
          </a:p>
          <a:p>
            <a:r>
              <a:rPr lang="en-US" altLang="zh-CN"/>
              <a:t>URL2="https://mirror.iscas.ac.cn/ruyisdk/ide/$VER/$PKG"</a:t>
            </a:r>
            <a:endParaRPr lang="en-US" altLang="zh-CN"/>
          </a:p>
          <a:p>
            <a:r>
              <a:rPr lang="en-US" altLang="zh-CN"/>
              <a:t>wget -O "$PKG" "$URL1" || wget -O "$PKG" "$URL2"</a:t>
            </a:r>
            <a:endParaRPr lang="zh-CN" altLang="en-US"/>
          </a:p>
        </p:txBody>
      </p:sp>
      <p:pic>
        <p:nvPicPr>
          <p:cNvPr id="6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35" y="4340225"/>
            <a:ext cx="7733030" cy="239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7940" y="5430520"/>
            <a:ext cx="12247880" cy="1427480"/>
          </a:xfrm>
          <a:prstGeom prst="rect">
            <a:avLst/>
          </a:prstGeom>
          <a:solidFill>
            <a:srgbClr val="FAFAFA">
              <a:alpha val="12941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27940" y="5430520"/>
            <a:ext cx="12247880" cy="14274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DAE3F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Ruyi</a:t>
            </a:r>
            <a:r>
              <a:rPr lang="zh-CN" altLang="en-US" sz="5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包管理器</a:t>
            </a:r>
            <a:endParaRPr lang="zh-CN" altLang="en-US" sz="54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8" name="Image 0" descr="https://test-kimi-img.moonshot.cn/pub/slides/slides_tmpl/image/25-08-06-16:26:53-d29h3jcup1d2ae82kkr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45" y="1575435"/>
            <a:ext cx="579120" cy="658495"/>
          </a:xfrm>
          <a:prstGeom prst="rect">
            <a:avLst/>
          </a:prstGeom>
        </p:spPr>
      </p:pic>
      <p:pic>
        <p:nvPicPr>
          <p:cNvPr id="9" name="Image 1" descr="https://test-kimi-img.moonshot.cn/pub/slides/slides_tmpl/image/25-08-06-16:26:53-d29h3jcup1d2ae82kkr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846955" y="2600325"/>
            <a:ext cx="579120" cy="6584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</a:t>
            </a:r>
            <a:r>
              <a:rPr lang="en-US" altLang="zh-CN" sz="2000"/>
              <a:t> </a:t>
            </a:r>
            <a:r>
              <a:rPr lang="zh-CN" altLang="en-US" sz="2000"/>
              <a:t>在</a:t>
            </a:r>
            <a:r>
              <a:rPr lang="en-US" altLang="zh-CN" sz="2000"/>
              <a:t> WSL </a:t>
            </a:r>
            <a:r>
              <a:rPr lang="zh-CN" altLang="en-US" sz="2000"/>
              <a:t>安装</a:t>
            </a:r>
            <a:r>
              <a:rPr lang="en-US" altLang="zh-CN" sz="2000"/>
              <a:t> RuyiSDK IDE</a:t>
            </a:r>
            <a:r>
              <a:rPr lang="zh-CN" altLang="en-US" sz="2000"/>
              <a:t>（</a:t>
            </a:r>
            <a:r>
              <a:rPr lang="en-US" altLang="zh-CN" sz="2000"/>
              <a:t>x86_64</a:t>
            </a:r>
            <a:r>
              <a:rPr lang="zh-CN" altLang="en-US" sz="2000"/>
              <a:t>）与依赖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820545" y="1586865"/>
            <a:ext cx="6754495" cy="40894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/>
              <a:t>下载并安装</a:t>
            </a:r>
            <a:r>
              <a:rPr lang="en-US" altLang="zh-CN" sz="2000"/>
              <a:t> IDE </a:t>
            </a:r>
            <a:r>
              <a:rPr lang="zh-CN" altLang="en-US" sz="2000"/>
              <a:t>到</a:t>
            </a:r>
            <a:r>
              <a:rPr lang="en-US" altLang="zh-CN" sz="2000"/>
              <a:t> /opt/ruyisdk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1820545" y="203009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# </a:t>
            </a:r>
            <a:r>
              <a:rPr lang="zh-CN" altLang="en-US"/>
              <a:t>解压到</a:t>
            </a:r>
            <a:r>
              <a:rPr lang="en-US" altLang="zh-CN"/>
              <a:t> /opt/ruyisdk</a:t>
            </a:r>
            <a:endParaRPr lang="en-US" altLang="zh-CN"/>
          </a:p>
          <a:p>
            <a:r>
              <a:rPr lang="en-US" altLang="zh-CN"/>
              <a:t>sudo mkdir -p /opt/ruyisdk</a:t>
            </a:r>
            <a:endParaRPr lang="en-US" altLang="zh-CN"/>
          </a:p>
          <a:p>
            <a:r>
              <a:rPr lang="en-US" altLang="zh-CN"/>
              <a:t>cd /opt/ruyisdk</a:t>
            </a:r>
            <a:endParaRPr lang="en-US" altLang="zh-CN"/>
          </a:p>
          <a:p>
            <a:r>
              <a:rPr lang="en-US" altLang="zh-CN"/>
              <a:t>sudo tar -zxvf ~/Downloads/$PKG</a:t>
            </a:r>
            <a:endParaRPr lang="en-US" altLang="zh-CN"/>
          </a:p>
          <a:p>
            <a:r>
              <a:rPr lang="en-US" altLang="zh-CN"/>
              <a:t>sudo chown -R "$USER:$USER" /opt/ruyisdk</a:t>
            </a:r>
            <a:endParaRPr lang="en-US" altLang="zh-CN"/>
          </a:p>
        </p:txBody>
      </p:sp>
      <p:pic>
        <p:nvPicPr>
          <p:cNvPr id="29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0" y="3668395"/>
            <a:ext cx="8560435" cy="2312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en-US" altLang="zh-CN" sz="2000"/>
              <a:t> </a:t>
            </a:r>
            <a:r>
              <a:rPr lang="zh-CN" altLang="en-US" sz="2000"/>
              <a:t>安装</a:t>
            </a:r>
            <a:r>
              <a:rPr lang="en-US" altLang="zh-CN" sz="2000"/>
              <a:t> RuyiSDK IDE </a:t>
            </a:r>
            <a:r>
              <a:rPr lang="zh-CN" altLang="en-US" sz="2000"/>
              <a:t>插件（解压到</a:t>
            </a:r>
            <a:r>
              <a:rPr lang="en-US" altLang="zh-CN" sz="2000"/>
              <a:t> dropins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733550" y="1590040"/>
            <a:ext cx="8359140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buClrTx/>
              <a:buSzTx/>
              <a:buNone/>
            </a:pPr>
            <a:r>
              <a:rPr lang="en-US" altLang="zh-CN" sz="1800"/>
              <a:t>下载插件</a:t>
            </a:r>
            <a:endParaRPr lang="en-US" altLang="zh-CN" sz="1800"/>
          </a:p>
          <a:p>
            <a:pPr marL="0" algn="l" defTabSz="914400">
              <a:buClrTx/>
              <a:buSzTx/>
              <a:buNone/>
            </a:pPr>
            <a:r>
              <a:rPr lang="en-US" altLang="zh-CN" sz="1800"/>
              <a:t>wget -O ~/Downloads/org.ruyisdk.ide_0.0.6.zip \</a:t>
            </a:r>
            <a:endParaRPr lang="en-US" altLang="zh-CN" sz="1800"/>
          </a:p>
          <a:p>
            <a:pPr marL="0" algn="l" defTabSz="914400">
              <a:buClrTx/>
              <a:buSzTx/>
              <a:buNone/>
            </a:pPr>
            <a:r>
              <a:rPr lang="en-US" altLang="zh-CN" sz="1800"/>
              <a:t>"https://github.com/ruyisdk/ruyisdk-eclipse-plugins/releases/download/v0.0.6/org.ruyisdk.ide_0.0.6.zip"</a:t>
            </a:r>
            <a:endParaRPr lang="en-US" altLang="zh-CN" sz="1800"/>
          </a:p>
        </p:txBody>
      </p:sp>
      <p:pic>
        <p:nvPicPr>
          <p:cNvPr id="11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2788920"/>
            <a:ext cx="6638925" cy="376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</a:t>
            </a:r>
            <a:r>
              <a:rPr lang="en-US" altLang="zh-CN" sz="2000"/>
              <a:t> </a:t>
            </a:r>
            <a:r>
              <a:rPr lang="zh-CN" altLang="en-US" sz="2000"/>
              <a:t>安装</a:t>
            </a:r>
            <a:r>
              <a:rPr lang="en-US" altLang="zh-CN" sz="2000"/>
              <a:t> RuyiSDK IDE </a:t>
            </a:r>
            <a:r>
              <a:rPr lang="zh-CN" altLang="en-US" sz="2000"/>
              <a:t>插件（解压到</a:t>
            </a:r>
            <a:r>
              <a:rPr lang="en-US" altLang="zh-CN" sz="2000"/>
              <a:t> dropins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733550" y="1590040"/>
            <a:ext cx="835914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buClrTx/>
              <a:buSzTx/>
              <a:buNone/>
            </a:pPr>
            <a:r>
              <a:rPr lang="zh-CN" altLang="en-US" sz="1800"/>
              <a:t>解压到</a:t>
            </a:r>
            <a:r>
              <a:rPr lang="en-US" altLang="zh-CN" sz="1800"/>
              <a:t>dropins</a:t>
            </a:r>
            <a:endParaRPr lang="en-US" altLang="zh-CN" sz="1800"/>
          </a:p>
          <a:p>
            <a:pPr marL="0" algn="l" defTabSz="914400">
              <a:buClrTx/>
              <a:buSzTx/>
              <a:buNone/>
            </a:pPr>
            <a:r>
              <a:rPr lang="en-US" altLang="zh-CN" sz="1800"/>
              <a:t>unzip -o ~/Downloads/org.ruyisdk.ide_0.0.6.zip -d /opt/ruyisdk/ruyisdk/dropins/</a:t>
            </a:r>
            <a:endParaRPr lang="en-US" altLang="zh-CN" sz="1800"/>
          </a:p>
        </p:txBody>
      </p:sp>
      <p:pic>
        <p:nvPicPr>
          <p:cNvPr id="31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15" y="2486660"/>
            <a:ext cx="8593455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4</a:t>
            </a:r>
            <a:r>
              <a:rPr lang="zh-CN" altLang="en-US" sz="2000"/>
              <a:t>）</a:t>
            </a:r>
            <a:r>
              <a:rPr lang="en-US" altLang="zh-CN" sz="2000"/>
              <a:t> </a:t>
            </a:r>
            <a:r>
              <a:rPr lang="zh-CN" altLang="en-US" sz="2000"/>
              <a:t>在</a:t>
            </a:r>
            <a:r>
              <a:rPr lang="en-US" altLang="zh-CN" sz="2000"/>
              <a:t> WSL </a:t>
            </a:r>
            <a:r>
              <a:rPr lang="zh-CN" altLang="en-US" sz="2000"/>
              <a:t>配置</a:t>
            </a:r>
            <a:r>
              <a:rPr lang="en-US" altLang="zh-CN" sz="2000"/>
              <a:t>ruyi </a:t>
            </a:r>
            <a:r>
              <a:rPr lang="zh-CN" altLang="en-US" sz="2000"/>
              <a:t>代理脚本（把</a:t>
            </a:r>
            <a:r>
              <a:rPr lang="en-US" altLang="zh-CN" sz="2000"/>
              <a:t> IDE </a:t>
            </a:r>
            <a:r>
              <a:rPr lang="zh-CN" altLang="en-US" sz="2000"/>
              <a:t>的</a:t>
            </a:r>
            <a:r>
              <a:rPr lang="en-US" altLang="zh-CN" sz="2000"/>
              <a:t> ruyi </a:t>
            </a:r>
            <a:r>
              <a:rPr lang="zh-CN" altLang="en-US" sz="2000"/>
              <a:t>调用转发到</a:t>
            </a:r>
            <a:r>
              <a:rPr lang="en-US" altLang="zh-CN" sz="2000"/>
              <a:t>RISC-V</a:t>
            </a:r>
            <a:r>
              <a:rPr lang="zh-CN" altLang="en-US" sz="2000"/>
              <a:t>客体）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733550" y="1590040"/>
            <a:ext cx="835914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buClrTx/>
              <a:buSzTx/>
              <a:buNone/>
            </a:pPr>
            <a:r>
              <a:rPr lang="zh-CN" altLang="en-US" sz="1800"/>
              <a:t>配置免密</a:t>
            </a:r>
            <a:r>
              <a:rPr lang="en-US" altLang="zh-CN" sz="1800"/>
              <a:t> SSH </a:t>
            </a:r>
            <a:r>
              <a:rPr lang="zh-CN" altLang="en-US" sz="1800"/>
              <a:t>到客体</a:t>
            </a: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1007110" y="2127885"/>
            <a:ext cx="1114044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C18401"/>
                </a:solidFill>
                <a:latin typeface="Consolas" panose="020B0609020204030204"/>
                <a:ea typeface="Consolas" panose="020B0609020204030204"/>
              </a:rPr>
              <a:t>test</a:t>
            </a: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-f ~/.ssh/id_ed25519 || ssh-keygen -t ed25519 -N </a:t>
            </a:r>
            <a:r>
              <a:rPr lang="en-US" altLang="zh-CN" sz="1600" i="0">
                <a:solidFill>
                  <a:srgbClr val="50A14F"/>
                </a:solidFill>
                <a:latin typeface="Consolas" panose="020B0609020204030204"/>
                <a:ea typeface="Consolas" panose="020B0609020204030204"/>
              </a:rPr>
              <a:t>""</a:t>
            </a: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-f ~/.ssh/id_ed25519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ssh -p 2222 ubuntu@127.0.0.1 </a:t>
            </a:r>
            <a:r>
              <a:rPr lang="en-US" altLang="zh-CN" sz="1600" i="0">
                <a:solidFill>
                  <a:srgbClr val="50A14F"/>
                </a:solidFill>
                <a:latin typeface="Consolas" panose="020B0609020204030204"/>
                <a:ea typeface="Consolas" panose="020B0609020204030204"/>
              </a:rPr>
              <a:t>'mkdir -p ~/.ssh &amp;&amp; chmod 700 ~/.ssh'</a:t>
            </a: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|| </a:t>
            </a:r>
            <a:r>
              <a:rPr lang="en-US" altLang="zh-CN" sz="1600" i="0">
                <a:solidFill>
                  <a:srgbClr val="0184BB"/>
                </a:solidFill>
                <a:latin typeface="Consolas" panose="020B0609020204030204"/>
                <a:ea typeface="Consolas" panose="020B0609020204030204"/>
              </a:rPr>
              <a:t>true</a:t>
            </a:r>
            <a:endParaRPr lang="en-US" altLang="zh-CN" sz="1600" i="0">
              <a:solidFill>
                <a:srgbClr val="0184BB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C18401"/>
                </a:solidFill>
                <a:latin typeface="Consolas" panose="020B0609020204030204"/>
                <a:ea typeface="Consolas" panose="020B0609020204030204"/>
              </a:rPr>
              <a:t>cat</a:t>
            </a: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~/.ssh/id_ed25519.pub | ssh -p 2222 ubuntu@127.0.0.1 </a:t>
            </a:r>
            <a:r>
              <a:rPr lang="en-US" altLang="zh-CN" sz="1600" i="0">
                <a:solidFill>
                  <a:srgbClr val="50A14F"/>
                </a:solidFill>
                <a:latin typeface="Consolas" panose="020B0609020204030204"/>
                <a:ea typeface="Consolas" panose="020B0609020204030204"/>
              </a:rPr>
              <a:t>'cat &gt;&gt; ~/.ssh/authorized_keys &amp;&amp; chmod 600 ~/.ssh/authorized_keys'</a:t>
            </a:r>
            <a:endParaRPr lang="en-US" altLang="zh-CN" sz="1600" i="0">
              <a:solidFill>
                <a:srgbClr val="50A14F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44980" y="3428683"/>
            <a:ext cx="5080000" cy="36830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/>
              <a:t>写 SSH 别名（Host=riscv-qemu）</a:t>
            </a:r>
            <a:endParaRPr lang="zh-CN" altLang="en-US" sz="1800"/>
          </a:p>
        </p:txBody>
      </p:sp>
      <p:sp>
        <p:nvSpPr>
          <p:cNvPr id="11" name="文本框 10"/>
          <p:cNvSpPr txBox="1"/>
          <p:nvPr/>
        </p:nvSpPr>
        <p:spPr>
          <a:xfrm>
            <a:off x="1006475" y="3924935"/>
            <a:ext cx="8709025" cy="25533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C18401"/>
                </a:solidFill>
                <a:latin typeface="Consolas" panose="020B0609020204030204"/>
                <a:ea typeface="Consolas" panose="020B0609020204030204"/>
              </a:rPr>
              <a:t>mkdir</a:t>
            </a: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-p ~/.ssh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C18401"/>
                </a:solidFill>
                <a:latin typeface="Consolas" panose="020B0609020204030204"/>
                <a:ea typeface="Consolas" panose="020B0609020204030204"/>
              </a:rPr>
              <a:t>cat</a:t>
            </a: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&gt; ~/.ssh/config &lt;&lt;</a:t>
            </a:r>
            <a:r>
              <a:rPr lang="en-US" altLang="zh-CN" sz="1600" i="0">
                <a:solidFill>
                  <a:srgbClr val="50A14F"/>
                </a:solidFill>
                <a:latin typeface="Consolas" panose="020B0609020204030204"/>
                <a:ea typeface="Consolas" panose="020B0609020204030204"/>
              </a:rPr>
              <a:t>'EOF'</a:t>
            </a:r>
            <a:endParaRPr lang="en-US" altLang="zh-CN" sz="1600" i="0">
              <a:solidFill>
                <a:srgbClr val="50A14F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Host riscv-qemu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 HostName 127.0.0.1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 Port 2222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 User ubuntu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 StrictHostKeyChecking no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 UserKnownHostsFile /dev/null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EOF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solidFill>
                  <a:srgbClr val="C18401"/>
                </a:solidFill>
                <a:latin typeface="Consolas" panose="020B0609020204030204"/>
                <a:ea typeface="Consolas" panose="020B0609020204030204"/>
              </a:rPr>
              <a:t>chmod</a:t>
            </a:r>
            <a:r>
              <a:rPr lang="en-US" altLang="zh-CN" sz="1600" i="0">
                <a:solidFill>
                  <a:srgbClr val="383A42"/>
                </a:solidFill>
                <a:latin typeface="Consolas" panose="020B0609020204030204"/>
                <a:ea typeface="Consolas" panose="020B0609020204030204"/>
              </a:rPr>
              <a:t> 600 ~/.ssh/config</a:t>
            </a:r>
            <a:endParaRPr lang="en-US" altLang="zh-CN" sz="1600" i="0">
              <a:solidFill>
                <a:srgbClr val="383A42"/>
              </a:solidFill>
              <a:latin typeface="Consolas" panose="020B0609020204030204"/>
              <a:ea typeface="Consolas" panose="020B060902020403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4</a:t>
            </a:r>
            <a:r>
              <a:rPr lang="zh-CN" altLang="en-US" sz="2000"/>
              <a:t>）</a:t>
            </a:r>
            <a:r>
              <a:rPr lang="en-US" altLang="zh-CN" sz="2000"/>
              <a:t> </a:t>
            </a:r>
            <a:r>
              <a:rPr lang="zh-CN" altLang="en-US" sz="2000"/>
              <a:t>在</a:t>
            </a:r>
            <a:r>
              <a:rPr lang="en-US" altLang="zh-CN" sz="2000"/>
              <a:t> WSL </a:t>
            </a:r>
            <a:r>
              <a:rPr lang="zh-CN" altLang="en-US" sz="2000"/>
              <a:t>配置</a:t>
            </a:r>
            <a:r>
              <a:rPr lang="en-US" altLang="zh-CN" sz="2000"/>
              <a:t>ruyi </a:t>
            </a:r>
            <a:r>
              <a:rPr lang="zh-CN" altLang="en-US" sz="2000"/>
              <a:t>代理脚本（把</a:t>
            </a:r>
            <a:r>
              <a:rPr lang="en-US" altLang="zh-CN" sz="2000"/>
              <a:t> IDE </a:t>
            </a:r>
            <a:r>
              <a:rPr lang="zh-CN" altLang="en-US" sz="2000"/>
              <a:t>的</a:t>
            </a:r>
            <a:r>
              <a:rPr lang="en-US" altLang="zh-CN" sz="2000"/>
              <a:t> ruyi </a:t>
            </a:r>
            <a:r>
              <a:rPr lang="zh-CN" altLang="en-US" sz="2000"/>
              <a:t>调用转发到</a:t>
            </a:r>
            <a:r>
              <a:rPr lang="en-US" altLang="zh-CN" sz="2000"/>
              <a:t>RISC-V</a:t>
            </a:r>
            <a:r>
              <a:rPr lang="zh-CN" altLang="en-US" sz="2000"/>
              <a:t>客体）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733550" y="1590040"/>
            <a:ext cx="835914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buClrTx/>
              <a:buSzTx/>
              <a:buNone/>
            </a:pPr>
            <a:r>
              <a:rPr lang="zh-CN" altLang="en-US" sz="1800"/>
              <a:t>创建</a:t>
            </a:r>
            <a:r>
              <a:rPr lang="en-US" altLang="zh-CN" sz="1800"/>
              <a:t> /usr/local/bin/ruyi </a:t>
            </a:r>
            <a:r>
              <a:rPr lang="zh-CN" altLang="en-US" sz="1800"/>
              <a:t>代理脚本</a:t>
            </a:r>
            <a:endParaRPr lang="zh-CN" alt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1744980" y="3429000"/>
            <a:ext cx="6828155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/>
              <a:t>在</a:t>
            </a:r>
            <a:r>
              <a:rPr lang="en-US" altLang="zh-CN" sz="1800"/>
              <a:t> IDE </a:t>
            </a:r>
            <a:r>
              <a:rPr lang="zh-CN" altLang="en-US" sz="1800"/>
              <a:t>菜单中：</a:t>
            </a:r>
            <a:r>
              <a:rPr lang="en-US" altLang="zh-CN" sz="1800"/>
              <a:t>Window </a:t>
            </a:r>
            <a:r>
              <a:rPr lang="en-US" altLang="en-US" sz="1800"/>
              <a:t>→</a:t>
            </a:r>
            <a:r>
              <a:rPr lang="en-US" altLang="zh-CN" sz="1800"/>
              <a:t> Preferences </a:t>
            </a:r>
            <a:r>
              <a:rPr lang="en-US" altLang="en-US" sz="1800"/>
              <a:t>→</a:t>
            </a:r>
            <a:r>
              <a:rPr lang="en-US" altLang="zh-CN" sz="1800"/>
              <a:t> RuyiSDK </a:t>
            </a:r>
            <a:r>
              <a:rPr lang="en-US" altLang="en-US" sz="1800"/>
              <a:t>→</a:t>
            </a:r>
            <a:r>
              <a:rPr lang="en-US" altLang="zh-CN" sz="1800"/>
              <a:t> Ruyi Config</a:t>
            </a:r>
            <a:endParaRPr lang="en-US" altLang="zh-CN" sz="18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/>
              <a:t>在</a:t>
            </a:r>
            <a:r>
              <a:rPr lang="en-US" altLang="zh-CN" sz="1800"/>
              <a:t>Ruyi Installation Directory</a:t>
            </a:r>
            <a:r>
              <a:rPr lang="zh-CN" altLang="en-US" sz="1800"/>
              <a:t>位置处填写：</a:t>
            </a:r>
            <a:r>
              <a:rPr lang="en-US" altLang="zh-CN" sz="1800"/>
              <a:t>/usr/local/bin</a:t>
            </a:r>
            <a:endParaRPr lang="en-US" altLang="zh-CN" sz="1800"/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/>
              <a:t>点击</a:t>
            </a:r>
            <a:r>
              <a:rPr lang="en-US" altLang="zh-CN" sz="1800"/>
              <a:t>Apply and Close</a:t>
            </a:r>
            <a:endParaRPr lang="en-US" altLang="zh-CN" sz="1800"/>
          </a:p>
        </p:txBody>
      </p:sp>
      <p:pic>
        <p:nvPicPr>
          <p:cNvPr id="32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2091055"/>
            <a:ext cx="6901815" cy="93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）</a:t>
            </a:r>
            <a:r>
              <a:rPr lang="en-US" altLang="zh-CN" sz="2000"/>
              <a:t> </a:t>
            </a:r>
            <a:r>
              <a:rPr lang="zh-CN" altLang="en-US" sz="2000"/>
              <a:t>启动</a:t>
            </a:r>
            <a:r>
              <a:rPr lang="en-US" altLang="zh-CN" sz="2000"/>
              <a:t> RuyiSDK IDE</a:t>
            </a:r>
            <a:r>
              <a:rPr lang="zh-CN" altLang="en-US" sz="2000"/>
              <a:t>（基于</a:t>
            </a:r>
            <a:r>
              <a:rPr lang="en-US" altLang="zh-CN" sz="2000"/>
              <a:t> Eclipse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811655" y="1590040"/>
            <a:ext cx="835914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buClrTx/>
              <a:buSzTx/>
              <a:buNone/>
            </a:pPr>
            <a:r>
              <a:rPr lang="en-US" altLang="zh-CN" sz="1800"/>
              <a:t>/opt/ruyisdk/ruyisdk/ruyisdk -clean -consoleLog</a:t>
            </a:r>
            <a:endParaRPr lang="en-US" altLang="zh-CN" sz="1800"/>
          </a:p>
        </p:txBody>
      </p:sp>
      <p:pic>
        <p:nvPicPr>
          <p:cNvPr id="33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655" y="2266315"/>
            <a:ext cx="8677275" cy="3213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使用集成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）</a:t>
            </a:r>
            <a:r>
              <a:rPr lang="en-US" altLang="zh-CN" sz="2000"/>
              <a:t> </a:t>
            </a:r>
            <a:r>
              <a:rPr lang="zh-CN" altLang="en-US" sz="2000"/>
              <a:t>启动</a:t>
            </a:r>
            <a:r>
              <a:rPr lang="en-US" altLang="zh-CN" sz="2000"/>
              <a:t> RuyiSDK IDE</a:t>
            </a:r>
            <a:r>
              <a:rPr lang="zh-CN" altLang="en-US" sz="2000"/>
              <a:t>（基于</a:t>
            </a:r>
            <a:r>
              <a:rPr lang="en-US" altLang="zh-CN" sz="2000"/>
              <a:t> Eclipse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811655" y="1590040"/>
            <a:ext cx="835914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 defTabSz="914400">
              <a:buClrTx/>
              <a:buSzTx/>
              <a:buNone/>
            </a:pPr>
            <a:r>
              <a:rPr lang="en-US" altLang="zh-CN" sz="1800"/>
              <a:t>/opt/ruyisdk/ruyisdk/ruyisdk -clean -consoleLog</a:t>
            </a:r>
            <a:endParaRPr lang="en-US" altLang="zh-CN" sz="1800"/>
          </a:p>
        </p:txBody>
      </p:sp>
      <p:pic>
        <p:nvPicPr>
          <p:cNvPr id="5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655" y="2192655"/>
            <a:ext cx="7470775" cy="407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8-06-16:26:56-d29h3k4up1d2ae82km3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939800"/>
            <a:ext cx="7175500" cy="4978400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8-06-16:26:56-d29h3k4up1d2ae82km4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595" y="3017520"/>
            <a:ext cx="4368800" cy="3149600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8-06-16:26:56-d29h3k4up1d2ae82km6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480" y="4909820"/>
            <a:ext cx="2449830" cy="426720"/>
          </a:xfrm>
          <a:prstGeom prst="rect">
            <a:avLst/>
          </a:prstGeom>
        </p:spPr>
      </p:pic>
      <p:pic>
        <p:nvPicPr>
          <p:cNvPr id="5" name="Image 3" descr="https://test-kimi-img.moonshot.cn/pub/slides/slides_tmpl/image/25-08-06-16:26:56-d29h3k4up1d2ae82km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520000">
            <a:off x="10471785" y="-925195"/>
            <a:ext cx="2444750" cy="24447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78840" y="1196975"/>
            <a:ext cx="10705465" cy="6597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2025.08.20</a:t>
            </a:r>
            <a:endParaRPr lang="en-US" sz="1600" dirty="0"/>
          </a:p>
        </p:txBody>
      </p:sp>
      <p:sp>
        <p:nvSpPr>
          <p:cNvPr id="7" name="Shape 1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FAFAFA"/>
            </a:solidFill>
            <a:prstDash val="solid"/>
            <a:headEnd type="none"/>
            <a:tailEnd type="none"/>
          </a:ln>
        </p:spPr>
      </p:sp>
      <p:sp>
        <p:nvSpPr>
          <p:cNvPr id="8" name="Text 2"/>
          <p:cNvSpPr/>
          <p:nvPr/>
        </p:nvSpPr>
        <p:spPr>
          <a:xfrm>
            <a:off x="9065260" y="4906645"/>
            <a:ext cx="2153920" cy="4298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张子彤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Text 3"/>
          <p:cNvSpPr/>
          <p:nvPr/>
        </p:nvSpPr>
        <p:spPr>
          <a:xfrm>
            <a:off x="4965065" y="1872615"/>
            <a:ext cx="6619240" cy="23260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THANKS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207000" y="4115435"/>
            <a:ext cx="6191250" cy="2845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 you for watching!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Ruyi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包管理器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965835" y="1171575"/>
            <a:ext cx="9178925" cy="37846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/>
              <a:t>安装：安装在 </a:t>
            </a:r>
            <a:r>
              <a:rPr lang="en-US" altLang="zh-CN" sz="2400"/>
              <a:t>RISC-V </a:t>
            </a:r>
            <a:r>
              <a:rPr lang="zh-CN" altLang="en-US" sz="2400"/>
              <a:t>环境中。先用 </a:t>
            </a:r>
            <a:r>
              <a:rPr lang="en-US" altLang="zh-CN" sz="2400"/>
              <a:t>uname -m </a:t>
            </a:r>
            <a:r>
              <a:rPr lang="zh-CN" altLang="en-US" sz="2400"/>
              <a:t>确认架构，随后从 </a:t>
            </a:r>
            <a:r>
              <a:rPr lang="en-US" altLang="zh-CN" sz="2400"/>
              <a:t>ISCAS </a:t>
            </a:r>
            <a:r>
              <a:rPr lang="zh-CN" altLang="en-US" sz="2400"/>
              <a:t>镜像下载对应的 </a:t>
            </a:r>
            <a:r>
              <a:rPr lang="en-US" altLang="zh-CN" sz="2400"/>
              <a:t>RuyiSDK </a:t>
            </a:r>
            <a:r>
              <a:rPr lang="zh-CN" altLang="en-US" sz="2400"/>
              <a:t>预编译二进制，赋予执行权限，安装到系统路径</a:t>
            </a:r>
            <a:r>
              <a:rPr lang="en-US" altLang="zh-CN" sz="2400"/>
              <a:t>/usr/local/bin/ruyi </a:t>
            </a:r>
            <a:r>
              <a:rPr lang="zh-CN" altLang="en-US" sz="2400"/>
              <a:t>，并用 </a:t>
            </a:r>
            <a:r>
              <a:rPr lang="en-US" altLang="zh-CN" sz="2400"/>
              <a:t>ruyi version/ruyi --help </a:t>
            </a:r>
            <a:r>
              <a:rPr lang="zh-CN" altLang="en-US" sz="2400"/>
              <a:t>验证。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使用：包管理常用操作包括刷新索引、查看新闻、搜索包、安装二进制包，安装源码</a:t>
            </a:r>
            <a:r>
              <a:rPr lang="zh-CN" altLang="en-US" sz="2400"/>
              <a:t>包。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集成虚拟环境：先查看预置配置，再创建虚拟环境，激活这个</a:t>
            </a:r>
            <a:r>
              <a:rPr lang="zh-CN" altLang="en-US" sz="2400"/>
              <a:t>虚拟环境后获取示例源码并用系统构建工具（如 </a:t>
            </a:r>
            <a:r>
              <a:rPr lang="en-US" altLang="zh-CN" sz="2400"/>
              <a:t>make</a:t>
            </a:r>
            <a:r>
              <a:rPr lang="zh-CN" altLang="en-US" sz="2400"/>
              <a:t>）编译，完成后退出环境即可。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使用预编译的二进制安装（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ISCAS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镜像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源）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006475" y="110680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）运行</a:t>
            </a:r>
            <a:r>
              <a:rPr lang="en-US" altLang="zh-CN" sz="2000"/>
              <a:t> uname -m </a:t>
            </a:r>
            <a:r>
              <a:rPr lang="zh-CN" altLang="en-US" sz="2000"/>
              <a:t>检查系统架构</a:t>
            </a:r>
            <a:endParaRPr lang="zh-CN" altLang="en-US" sz="20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45" y="1595120"/>
            <a:ext cx="3782060" cy="68770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148080" y="3081020"/>
            <a:ext cx="9696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wget https://mirror.iscas.ac.cn/ruyisdk/ruyi/tags/0.39.0/ruyi-0.39.0.riscv64 -O ruyi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1006475" y="2614930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2</a:t>
            </a:r>
            <a:r>
              <a:rPr lang="zh-CN" altLang="en-US" sz="2000"/>
              <a:t>）下载适用于</a:t>
            </a:r>
            <a:r>
              <a:rPr lang="en-US" altLang="zh-CN" sz="2000"/>
              <a:t> RISC-V </a:t>
            </a:r>
            <a:r>
              <a:rPr lang="zh-CN" altLang="en-US" sz="2000"/>
              <a:t>的</a:t>
            </a:r>
            <a:r>
              <a:rPr lang="en-US" altLang="zh-CN" sz="2000"/>
              <a:t> RuyiSDK </a:t>
            </a:r>
            <a:r>
              <a:rPr lang="zh-CN" altLang="en-US" sz="2000"/>
              <a:t>二进制</a:t>
            </a:r>
            <a:endParaRPr lang="zh-CN" altLang="en-US" sz="200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025" y="3516630"/>
            <a:ext cx="910590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使用预编译的二进制安装（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ISCAS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镜像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源）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006475" y="1106805"/>
            <a:ext cx="9838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3</a:t>
            </a:r>
            <a:r>
              <a:rPr lang="zh-CN" altLang="en-US" sz="2000"/>
              <a:t>）赋予执行权限</a:t>
            </a:r>
            <a:endParaRPr lang="zh-CN" altLang="en-US" sz="2000"/>
          </a:p>
          <a:p>
            <a:r>
              <a:rPr lang="en-US" altLang="zh-CN" sz="2000"/>
              <a:t>           chmod +x ./ruyi</a:t>
            </a:r>
            <a:endParaRPr lang="en-US" altLang="zh-CN" sz="2000"/>
          </a:p>
        </p:txBody>
      </p:sp>
      <p:sp>
        <p:nvSpPr>
          <p:cNvPr id="26" name="文本框 25"/>
          <p:cNvSpPr txBox="1"/>
          <p:nvPr/>
        </p:nvSpPr>
        <p:spPr>
          <a:xfrm>
            <a:off x="1006475" y="2614930"/>
            <a:ext cx="9838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4</a:t>
            </a:r>
            <a:r>
              <a:rPr lang="zh-CN" altLang="en-US" sz="2000"/>
              <a:t>）安装到系统路径</a:t>
            </a:r>
            <a:endParaRPr lang="zh-CN" altLang="en-US" sz="2000"/>
          </a:p>
          <a:p>
            <a:r>
              <a:rPr lang="en-US" altLang="zh-CN" sz="2000"/>
              <a:t>           </a:t>
            </a:r>
            <a:r>
              <a:rPr lang="en-US" altLang="zh-CN" sz="2000"/>
              <a:t>sudo cp -v ruyi /usr/local/bin/ruyi</a:t>
            </a:r>
            <a:endParaRPr lang="en-US" altLang="zh-CN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90" y="1976755"/>
            <a:ext cx="5675630" cy="474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" y="3577590"/>
            <a:ext cx="7177405" cy="5949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使用预编译的二进制安装（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ISCAS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镜像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源）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）验证是否安装成功</a:t>
            </a:r>
            <a:endParaRPr lang="zh-CN" altLang="en-US" sz="2000"/>
          </a:p>
          <a:p>
            <a:r>
              <a:rPr lang="en-US" altLang="zh-CN" sz="2000"/>
              <a:t>           ruyi version</a:t>
            </a:r>
            <a:endParaRPr lang="en-US" altLang="zh-CN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25" y="1973580"/>
            <a:ext cx="7870190" cy="4660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1104265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6</a:t>
            </a:r>
            <a:r>
              <a:rPr lang="zh-CN" altLang="en-US" sz="2000"/>
              <a:t>）列出帮助信息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968500"/>
            <a:ext cx="9402445" cy="47231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9580" y="1502728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2000" b="0" i="0"/>
              <a:t>ruyi --help</a:t>
            </a:r>
            <a:endParaRPr lang="zh-CN" altLang="en-US" sz="2000" b="0" i="0"/>
          </a:p>
        </p:txBody>
      </p:sp>
      <p:sp>
        <p:nvSpPr>
          <p:cNvPr id="11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使用预编译的二进制安装（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ISCAS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镜像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源）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solidFill>
            <a:srgbClr val="DAE3F5"/>
          </a:solidFill>
        </p:spPr>
      </p:sp>
      <p:sp>
        <p:nvSpPr>
          <p:cNvPr id="3" name="Text 1"/>
          <p:cNvSpPr/>
          <p:nvPr/>
        </p:nvSpPr>
        <p:spPr>
          <a:xfrm>
            <a:off x="10844530" y="5513070"/>
            <a:ext cx="1347470" cy="13449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8-06-16:26:55-d29h3jsup1d2ae82km00.png"/>
          <p:cNvPicPr>
            <a:picLocks noChangeAspect="1"/>
          </p:cNvPicPr>
          <p:nvPr/>
        </p:nvPicPr>
        <p:blipFill>
          <a:blip r:embed="rId1"/>
          <a:srcRect l="346" t="363" b="-7459"/>
          <a:stretch>
            <a:fillRect/>
          </a:stretch>
        </p:blipFill>
        <p:spPr>
          <a:xfrm>
            <a:off x="11534140" y="6276975"/>
            <a:ext cx="657860" cy="735965"/>
          </a:xfrm>
          <a:prstGeom prst="rect">
            <a:avLst/>
          </a:prstGeom>
        </p:spPr>
      </p:pic>
      <p:pic>
        <p:nvPicPr>
          <p:cNvPr id="9" name="Image 5" descr="https://test-kimi-img.moonshot.cn/pub/slides/slides_tmpl/image/25-08-06-16:26:53-d29h3jcup1d2ae82kkt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930" y="394335"/>
            <a:ext cx="628015" cy="18288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管理</a:t>
            </a:r>
            <a:r>
              <a:rPr lang="en-US" altLang="zh-CN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Ruyi </a:t>
            </a:r>
            <a:r>
              <a:rPr lang="zh-CN" alt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软件包</a:t>
            </a:r>
            <a:endParaRPr lang="zh-CN" altLang="en-US" sz="28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9" name="Shape 11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0" name="Text 12"/>
          <p:cNvSpPr/>
          <p:nvPr/>
        </p:nvSpPr>
        <p:spPr>
          <a:xfrm rot="5400000">
            <a:off x="-3049905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solidFill>
            <a:srgbClr val="3365D6"/>
          </a:solidFill>
        </p:spPr>
      </p:sp>
      <p:sp>
        <p:nvSpPr>
          <p:cNvPr id="22" name="Text 14"/>
          <p:cNvSpPr/>
          <p:nvPr/>
        </p:nvSpPr>
        <p:spPr>
          <a:xfrm rot="5400000">
            <a:off x="8376920" y="3041650"/>
            <a:ext cx="6858000" cy="7759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006475" y="956310"/>
            <a:ext cx="9838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1</a:t>
            </a:r>
            <a:r>
              <a:rPr lang="zh-CN" altLang="en-US" sz="2000"/>
              <a:t>）刷新本地软件包缓存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719580" y="135477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2000" b="0" i="0"/>
              <a:t>ruyi update</a:t>
            </a:r>
            <a:endParaRPr lang="en-US" altLang="zh-CN" sz="2000" b="0" i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85" y="1948180"/>
            <a:ext cx="6116955" cy="44684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04.4,&quot;left&quot;:392.15,&quot;top&quot;:182.5,&quot;width&quot;:540.5}"/>
</p:tagLst>
</file>

<file path=ppt/tags/tag2.xml><?xml version="1.0" encoding="utf-8"?>
<p:tagLst xmlns:p="http://schemas.openxmlformats.org/presentationml/2006/main">
  <p:tag name="KSO_WM_DIAGRAM_VIRTUALLY_FRAME" val="{&quot;height&quot;:404.4,&quot;left&quot;:392.15,&quot;top&quot;:182.5,&quot;width&quot;:540.5}"/>
</p:tagLst>
</file>

<file path=ppt/tags/tag3.xml><?xml version="1.0" encoding="utf-8"?>
<p:tagLst xmlns:p="http://schemas.openxmlformats.org/presentationml/2006/main">
  <p:tag name="KSO_WM_DIAGRAM_VIRTUALLY_FRAME" val="{&quot;height&quot;:404.4,&quot;left&quot;:392.15,&quot;top&quot;:182.5,&quot;width&quot;:540.5}"/>
</p:tagLst>
</file>

<file path=ppt/tags/tag4.xml><?xml version="1.0" encoding="utf-8"?>
<p:tagLst xmlns:p="http://schemas.openxmlformats.org/presentationml/2006/main">
  <p:tag name="KSO_WM_DIAGRAM_VIRTUALLY_FRAME" val="{&quot;height&quot;:404.4,&quot;left&quot;:392.15,&quot;top&quot;:182.5,&quot;width&quot;:540.5}"/>
</p:tagLst>
</file>

<file path=ppt/tags/tag5.xml><?xml version="1.0" encoding="utf-8"?>
<p:tagLst xmlns:p="http://schemas.openxmlformats.org/presentationml/2006/main">
  <p:tag name="KSO_WM_DIAGRAM_VIRTUALLY_FRAME" val="{&quot;height&quot;:404.4,&quot;left&quot;:392.15,&quot;top&quot;:182.5,&quot;width&quot;:540.5}"/>
</p:tagLst>
</file>

<file path=ppt/tags/tag6.xml><?xml version="1.0" encoding="utf-8"?>
<p:tagLst xmlns:p="http://schemas.openxmlformats.org/presentationml/2006/main">
  <p:tag name="KSO_WM_DIAGRAM_VIRTUALLY_FRAME" val="{&quot;height&quot;:404.4,&quot;left&quot;:392.15,&quot;top&quot;:182.5,&quot;width&quot;:540.5}"/>
</p:tagLst>
</file>

<file path=ppt/tags/tag7.xml><?xml version="1.0" encoding="utf-8"?>
<p:tagLst xmlns:p="http://schemas.openxmlformats.org/presentationml/2006/main">
  <p:tag name="KSO_WM_DIAGRAM_VIRTUALLY_FRAME" val="{&quot;height&quot;:404.4,&quot;left&quot;:392.15,&quot;top&quot;:182.5,&quot;width&quot;:540.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4338</Words>
  <Application>WPS 演示</Application>
  <PresentationFormat>On-screen Show (16:9)</PresentationFormat>
  <Paragraphs>297</Paragraphs>
  <Slides>37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Arial</vt:lpstr>
      <vt:lpstr>宋体</vt:lpstr>
      <vt:lpstr>Wingdings</vt:lpstr>
      <vt:lpstr>MiSans</vt:lpstr>
      <vt:lpstr>MiSans</vt:lpstr>
      <vt:lpstr>Calibri</vt:lpstr>
      <vt:lpstr>微软雅黑</vt:lpstr>
      <vt:lpstr>Arial Unicode MS</vt:lpstr>
      <vt:lpstr>等线</vt:lpstr>
      <vt:lpstr>Consolas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张子彤</cp:lastModifiedBy>
  <cp:revision>117</cp:revision>
  <dcterms:created xsi:type="dcterms:W3CDTF">2025-08-14T14:44:00Z</dcterms:created>
  <dcterms:modified xsi:type="dcterms:W3CDTF">2025-08-20T06:59:16Z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4F5B31A703484DBC8B5F512A44BC3A87_13</vt:lpwstr>
  </property>
  <property fmtid="{D5CDD505-2E9C-101B-9397-08002B2CF9AE}" pid="3" name="KSOProductBuildVer">
    <vt:lpwstr>2052-12.1.0.21915</vt:lpwstr>
  </property>
</Properties>
</file>